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18" r:id="rId2"/>
    <p:sldId id="407" r:id="rId3"/>
    <p:sldId id="448" r:id="rId4"/>
    <p:sldId id="469" r:id="rId5"/>
    <p:sldId id="470" r:id="rId6"/>
    <p:sldId id="471" r:id="rId7"/>
    <p:sldId id="472" r:id="rId8"/>
    <p:sldId id="475" r:id="rId9"/>
    <p:sldId id="476" r:id="rId10"/>
    <p:sldId id="478" r:id="rId11"/>
    <p:sldId id="440" r:id="rId12"/>
    <p:sldId id="473" r:id="rId13"/>
    <p:sldId id="47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0B2B3"/>
    <a:srgbClr val="8497B0"/>
    <a:srgbClr val="2F6472"/>
    <a:srgbClr val="9BAEB7"/>
    <a:srgbClr val="F8FBFC"/>
    <a:srgbClr val="ECEFF3"/>
    <a:srgbClr val="DE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C53FE-BE84-45AB-BD8C-4CF05BB0660C}" v="665" dt="2019-03-17T16:17:2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98" autoAdjust="0"/>
  </p:normalViewPr>
  <p:slideViewPr>
    <p:cSldViewPr snapToGrid="0">
      <p:cViewPr varScale="1">
        <p:scale>
          <a:sx n="86" d="100"/>
          <a:sy n="8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3A410-84AB-4AFF-8DA2-54DBA92A72B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74DD-C69B-41A3-AB7B-53342C18B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图像特征提取：选择可区分属性进行量化，用于物体分类识别。</a:t>
            </a:r>
            <a:endParaRPr lang="en-US" altLang="zh-CN" dirty="0"/>
          </a:p>
          <a:p>
            <a:r>
              <a:rPr lang="zh-CN" altLang="en-US" dirty="0"/>
              <a:t>全局特征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色彩特征：</a:t>
            </a:r>
            <a:r>
              <a:rPr lang="en-US" altLang="zh-CN" dirty="0"/>
              <a:t>HSV</a:t>
            </a:r>
            <a:r>
              <a:rPr lang="zh-CN" altLang="en-US" dirty="0"/>
              <a:t>直方图：将色调（</a:t>
            </a:r>
            <a:r>
              <a:rPr lang="en-US" altLang="zh-CN" dirty="0"/>
              <a:t>H</a:t>
            </a:r>
            <a:r>
              <a:rPr lang="zh-CN" altLang="en-US" dirty="0"/>
              <a:t>），饱和度（</a:t>
            </a:r>
            <a:r>
              <a:rPr lang="en-US" altLang="zh-CN" dirty="0"/>
              <a:t>S</a:t>
            </a:r>
            <a:r>
              <a:rPr lang="zh-CN" altLang="en-US" dirty="0"/>
              <a:t>），亮度（</a:t>
            </a:r>
            <a:r>
              <a:rPr lang="en-US" altLang="zh-CN" dirty="0"/>
              <a:t>V</a:t>
            </a:r>
            <a:r>
              <a:rPr lang="zh-CN" altLang="en-US" dirty="0"/>
              <a:t>）量化，并组成一维向量。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形状特征：计算连通域形状（面积、周长、圆形度、紧凑度、矩形度、长宽比）</a:t>
            </a:r>
            <a:endParaRPr lang="en-US" altLang="zh-CN" dirty="0"/>
          </a:p>
          <a:p>
            <a:r>
              <a:rPr lang="en-US" altLang="zh-CN" dirty="0"/>
              <a:t>                    </a:t>
            </a:r>
            <a:r>
              <a:rPr lang="zh-CN" altLang="en-US" dirty="0"/>
              <a:t>链表：描述外接轮廓形状。</a:t>
            </a:r>
            <a:endParaRPr lang="en-US" altLang="zh-CN" dirty="0"/>
          </a:p>
          <a:p>
            <a:r>
              <a:rPr lang="en-US" altLang="zh-CN" dirty="0"/>
              <a:t>                    </a:t>
            </a:r>
            <a:r>
              <a:rPr lang="zh-CN" altLang="en-US" dirty="0"/>
              <a:t>形状上下文：描述形状在空间上的分布。</a:t>
            </a:r>
            <a:endParaRPr lang="en-US" altLang="zh-CN" dirty="0"/>
          </a:p>
          <a:p>
            <a:r>
              <a:rPr lang="zh-CN" altLang="en-US" dirty="0"/>
              <a:t>局部特征：对图像局部进行特征描述，对遮挡具有一定的鲁棒性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角点检测 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角点定义：角点：目标轮廓上曲率的局部极大值，在二维图像表现为灰度变化剧烈像素点，或者两条直线的交叉处。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检测方法：使用一个固定窗口在图像上滑动，比较滑动前后窗口内灰度变化程度。如果任意方向滑动，都发生较大灰度变化，则可以认为该窗口中存在角点。</a:t>
            </a:r>
            <a:endParaRPr lang="en-US" altLang="zh-CN" dirty="0"/>
          </a:p>
          <a:p>
            <a:r>
              <a:rPr lang="en-US" altLang="zh-CN" dirty="0"/>
              <a:t>2 Harris</a:t>
            </a:r>
            <a:r>
              <a:rPr lang="zh-CN" altLang="en-US" dirty="0"/>
              <a:t>角点</a:t>
            </a:r>
            <a:endParaRPr lang="en-US" altLang="zh-CN" dirty="0"/>
          </a:p>
          <a:p>
            <a:r>
              <a:rPr lang="zh-CN" altLang="en-US" dirty="0"/>
              <a:t>灰度变化量由加权的</a:t>
            </a:r>
            <a:r>
              <a:rPr lang="en-US" altLang="zh-CN" dirty="0"/>
              <a:t>SSD</a:t>
            </a:r>
            <a:r>
              <a:rPr lang="zh-CN" altLang="en-US" dirty="0"/>
              <a:t>（平方差之和）表示，其中海森矩阵对应两个特征值，如果两个值均较小，则平缓，一个大一个小，则边缘，两个较大且接近，则角点。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874DD-C69B-41A3-AB7B-53342C18B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9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38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167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55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E10B1-8083-604B-A3F2-3F7712482B3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65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9858" y="0"/>
            <a:ext cx="732094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2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19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05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058" y="0"/>
            <a:ext cx="732094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-2" y="0"/>
            <a:ext cx="6699859" cy="6858000"/>
          </a:xfrm>
          <a:prstGeom prst="rect">
            <a:avLst/>
          </a:prstGeom>
          <a:gradFill>
            <a:gsLst>
              <a:gs pos="0">
                <a:srgbClr val="DEE3E9"/>
              </a:gs>
              <a:gs pos="52000">
                <a:srgbClr val="ECEFF3"/>
              </a:gs>
              <a:gs pos="100000">
                <a:srgbClr val="F8FBFC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rgbClr val="DEE3E9">
                  <a:alpha val="84000"/>
                </a:srgbClr>
              </a:gs>
              <a:gs pos="52000">
                <a:srgbClr val="ECEFF3">
                  <a:alpha val="90000"/>
                </a:srgbClr>
              </a:gs>
              <a:gs pos="100000">
                <a:srgbClr val="F8FBFC">
                  <a:alpha val="93000"/>
                </a:srgbClr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A713AB-8D57-430D-8F9E-74CB3B0C2A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13" y="788486"/>
            <a:ext cx="6738493" cy="57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E807-B156-EB4C-99D2-DE7997348AF1}" type="datetimeFigureOut">
              <a:rPr kumimoji="1" lang="zh-CN" altLang="en-US" smtClean="0"/>
              <a:t>2021/11/18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0CD70-9B6D-0D49-BA4F-A47B093EE2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90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aike.baidu.com/pic/%E6%95%B0%E5%AD%97%E5%9B%BE%E5%83%8F%E5%A4%84%E7%90%86/5199259/0/b3508d13abaefcc36438db30?fr=lemma&amp;ct=singl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5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35" y="2772835"/>
            <a:ext cx="1020233" cy="10202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28800" y="1008648"/>
            <a:ext cx="55775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zh-CN" altLang="en-US" sz="6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数字图像处理</a:t>
            </a:r>
            <a:endParaRPr lang="en-US" altLang="zh-CN" sz="6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第八周课堂练习</a:t>
            </a:r>
            <a:endParaRPr lang="en-US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r>
              <a:rPr lang="zh-CN" altLang="en-US" sz="40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Heavy" charset="-122"/>
              </a:rPr>
              <a:t>（图像特征）</a:t>
            </a:r>
            <a:endParaRPr lang="zh-CN" altLang="zh-CN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  <a:p>
            <a:endParaRPr lang="zh-CN" altLang="en-US" sz="40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Heavy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8134" y="3934884"/>
            <a:ext cx="6678222" cy="19303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石振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杭州电子科技大学</a:t>
            </a:r>
            <a:endParaRPr lang="en-US" altLang="zh-CN" sz="2800" b="1" dirty="0">
              <a:solidFill>
                <a:srgbClr val="215968"/>
              </a:solidFill>
              <a:latin typeface="黑体" panose="02010609060101010101" pitchFamily="49" charset="-122"/>
              <a:ea typeface="黑体" panose="02010609060101010101" pitchFamily="49" charset="-122"/>
              <a:cs typeface="Lantinghei SC Demibold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215968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电子信息学院</a:t>
            </a:r>
          </a:p>
        </p:txBody>
      </p:sp>
    </p:spTree>
    <p:extLst>
      <p:ext uri="{BB962C8B-B14F-4D97-AF65-F5344CB8AC3E}">
        <p14:creationId xmlns:p14="http://schemas.microsoft.com/office/powerpoint/2010/main" val="392246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findContours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1AD2D-9052-4703-A11B-3751D150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64" y="1937895"/>
            <a:ext cx="4549272" cy="20218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5BE430-1810-4639-99C3-AC9C38DB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02" y="5095023"/>
            <a:ext cx="7317827" cy="13291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FDEA16-D2E2-4EAB-BF07-72FFDBEE44BE}"/>
              </a:ext>
            </a:extLst>
          </p:cNvPr>
          <p:cNvSpPr txBox="1"/>
          <p:nvPr/>
        </p:nvSpPr>
        <p:spPr>
          <a:xfrm>
            <a:off x="2027155" y="13676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获得轮廓的最小外接四边形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4639F8-3D77-4E8C-871D-4D54DBB3A8AA}"/>
              </a:ext>
            </a:extLst>
          </p:cNvPr>
          <p:cNvSpPr txBox="1"/>
          <p:nvPr/>
        </p:nvSpPr>
        <p:spPr>
          <a:xfrm>
            <a:off x="2027155" y="452894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绘制轮廓及最小外接四边形</a:t>
            </a:r>
          </a:p>
        </p:txBody>
      </p:sp>
    </p:spTree>
    <p:extLst>
      <p:ext uri="{BB962C8B-B14F-4D97-AF65-F5344CB8AC3E}">
        <p14:creationId xmlns:p14="http://schemas.microsoft.com/office/powerpoint/2010/main" val="38262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576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室内, 照片, 黑色, 白色&#10;&#10;描述已自动生成">
            <a:extLst>
              <a:ext uri="{FF2B5EF4-FFF2-40B4-BE49-F238E27FC236}">
                <a16:creationId xmlns:a16="http://schemas.microsoft.com/office/drawing/2014/main" id="{8A100089-2271-456F-AEFB-870FEB2A1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63" y="1988885"/>
            <a:ext cx="5181600" cy="388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D73FE7-8764-48A9-99AE-212E841D9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10" y="1988885"/>
            <a:ext cx="5275603" cy="38862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EF6CE54-AB5E-4C51-B628-C012E95F469B}"/>
              </a:ext>
            </a:extLst>
          </p:cNvPr>
          <p:cNvSpPr/>
          <p:nvPr/>
        </p:nvSpPr>
        <p:spPr>
          <a:xfrm>
            <a:off x="2484075" y="13011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AB80CC8-1615-49D5-A029-DF136B47E7B7}"/>
              </a:ext>
            </a:extLst>
          </p:cNvPr>
          <p:cNvSpPr/>
          <p:nvPr/>
        </p:nvSpPr>
        <p:spPr>
          <a:xfrm>
            <a:off x="8284240" y="13011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5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576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 descr="图片包含 电子, 游戏机, 电路&#10;&#10;描述已自动生成">
            <a:extLst>
              <a:ext uri="{FF2B5EF4-FFF2-40B4-BE49-F238E27FC236}">
                <a16:creationId xmlns:a16="http://schemas.microsoft.com/office/drawing/2014/main" id="{3FF3BED2-F24C-4172-893D-557EBCFA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1" y="1988884"/>
            <a:ext cx="3994149" cy="3886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996B0-A3C8-47A7-8CB9-EE767684D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140" y="1988884"/>
            <a:ext cx="3993404" cy="38861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62A86AF-7C31-4417-BA77-CAD6B068323A}"/>
              </a:ext>
            </a:extLst>
          </p:cNvPr>
          <p:cNvSpPr/>
          <p:nvPr/>
        </p:nvSpPr>
        <p:spPr>
          <a:xfrm>
            <a:off x="2484075" y="13011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A96BA3-95B9-4413-A083-345A258BCFAF}"/>
              </a:ext>
            </a:extLst>
          </p:cNvPr>
          <p:cNvSpPr/>
          <p:nvPr/>
        </p:nvSpPr>
        <p:spPr>
          <a:xfrm>
            <a:off x="8284240" y="13011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40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9FCA09-9E6F-49CE-A39F-2BA897F3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54" y="2441157"/>
            <a:ext cx="3916680" cy="2936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C954B9-B7C7-4B8C-83B4-797FBE7CB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48" y="2440260"/>
            <a:ext cx="3916800" cy="2937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6C863EA-E5B2-43DA-996A-6792D46F501D}"/>
              </a:ext>
            </a:extLst>
          </p:cNvPr>
          <p:cNvSpPr/>
          <p:nvPr/>
        </p:nvSpPr>
        <p:spPr>
          <a:xfrm>
            <a:off x="3422489" y="1829305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原图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E0D8D1-FACB-4902-A5E5-500C63185D1B}"/>
              </a:ext>
            </a:extLst>
          </p:cNvPr>
          <p:cNvSpPr/>
          <p:nvPr/>
        </p:nvSpPr>
        <p:spPr>
          <a:xfrm>
            <a:off x="7994489" y="1829305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charset="-122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6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598CFF-DC51-4792-893D-41CD0B8A5070}"/>
              </a:ext>
            </a:extLst>
          </p:cNvPr>
          <p:cNvSpPr/>
          <p:nvPr/>
        </p:nvSpPr>
        <p:spPr>
          <a:xfrm>
            <a:off x="1216236" y="1345711"/>
            <a:ext cx="9277169" cy="1428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关于调参的思考。</a:t>
            </a:r>
            <a:endParaRPr lang="en-US" altLang="zh-CN" sz="20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合理的参数设置，应该是基于对需要解决的问题的一些已知条件。如需要提取的线段的长度范围，需要定位的工件的尺寸、大小、形状等。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7014E8-7B21-4391-8B8A-BC9654F4F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" t="444" r="1315" b="1609"/>
          <a:stretch/>
        </p:blipFill>
        <p:spPr>
          <a:xfrm>
            <a:off x="3645020" y="3037347"/>
            <a:ext cx="441960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3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A5483-CA20-4251-8BCE-47710085801C}"/>
              </a:ext>
            </a:extLst>
          </p:cNvPr>
          <p:cNvSpPr txBox="1"/>
          <p:nvPr/>
        </p:nvSpPr>
        <p:spPr>
          <a:xfrm>
            <a:off x="1830166" y="1319242"/>
            <a:ext cx="9475722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图像降噪，直方图增强，二值化，频率分析，图像形态学，几何信息提取，特征提取，等各种数学方法。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尽可能多的输出结果。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筛选出实际需要的结果。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需要的信息和干扰信息的本质差距。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790C6AC-0EE0-44B9-A6DA-8277921B4E0C}"/>
              </a:ext>
            </a:extLst>
          </p:cNvPr>
          <p:cNvSpPr/>
          <p:nvPr/>
        </p:nvSpPr>
        <p:spPr>
          <a:xfrm>
            <a:off x="5360760" y="3825762"/>
            <a:ext cx="1757778" cy="967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算法与策略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115F4-A547-4164-B947-BE0EB90D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67" y="1337591"/>
            <a:ext cx="5093125" cy="50440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78D59B-0A67-43F8-A896-BAB6056C681A}"/>
              </a:ext>
            </a:extLst>
          </p:cNvPr>
          <p:cNvSpPr/>
          <p:nvPr/>
        </p:nvSpPr>
        <p:spPr>
          <a:xfrm>
            <a:off x="989558" y="2110723"/>
            <a:ext cx="4274192" cy="114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通过简单的二值化，连通域计数，会得到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个物体的结果。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93DEB5-2B8A-4042-8D80-DD273814959D}"/>
              </a:ext>
            </a:extLst>
          </p:cNvPr>
          <p:cNvSpPr/>
          <p:nvPr/>
        </p:nvSpPr>
        <p:spPr>
          <a:xfrm>
            <a:off x="904120" y="3859607"/>
            <a:ext cx="4274192" cy="114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原因在于边缘有一个连通域对计数产生干扰。</a:t>
            </a:r>
            <a:endParaRPr lang="zh-CN" altLang="en-US" sz="2400" dirty="0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54C1CAE4-42C7-4FB7-9A1B-0613133B59D2}"/>
              </a:ext>
            </a:extLst>
          </p:cNvPr>
          <p:cNvSpPr/>
          <p:nvPr/>
        </p:nvSpPr>
        <p:spPr>
          <a:xfrm rot="12341831" flipH="1">
            <a:off x="1912872" y="2213266"/>
            <a:ext cx="3765800" cy="2783806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算法与策略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115F4-A547-4164-B947-BE0EB90D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67" y="1337591"/>
            <a:ext cx="5093125" cy="50440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78D59B-0A67-43F8-A896-BAB6056C681A}"/>
              </a:ext>
            </a:extLst>
          </p:cNvPr>
          <p:cNvSpPr/>
          <p:nvPr/>
        </p:nvSpPr>
        <p:spPr>
          <a:xfrm>
            <a:off x="989558" y="2110723"/>
            <a:ext cx="4274192" cy="114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通过简单的二值化，连通域计数，会得到</a:t>
            </a:r>
            <a:r>
              <a:rPr lang="en-US" altLang="zh-CN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个物体的结果。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93DEB5-2B8A-4042-8D80-DD273814959D}"/>
              </a:ext>
            </a:extLst>
          </p:cNvPr>
          <p:cNvSpPr/>
          <p:nvPr/>
        </p:nvSpPr>
        <p:spPr>
          <a:xfrm>
            <a:off x="989558" y="3859608"/>
            <a:ext cx="4274192" cy="169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要将干扰物从目标物中排除，关键在于找出两者的区别，通过区别去筛选。</a:t>
            </a:r>
            <a:endParaRPr lang="zh-CN" altLang="en-US" sz="2400" dirty="0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54C1CAE4-42C7-4FB7-9A1B-0613133B59D2}"/>
              </a:ext>
            </a:extLst>
          </p:cNvPr>
          <p:cNvSpPr/>
          <p:nvPr/>
        </p:nvSpPr>
        <p:spPr>
          <a:xfrm rot="13012318" flipH="1">
            <a:off x="2081978" y="2346514"/>
            <a:ext cx="4916867" cy="3224797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9AD70BFB-9799-4C69-B175-258AE8226E7C}"/>
              </a:ext>
            </a:extLst>
          </p:cNvPr>
          <p:cNvSpPr/>
          <p:nvPr/>
        </p:nvSpPr>
        <p:spPr>
          <a:xfrm rot="8563999" flipH="1" flipV="1">
            <a:off x="2275126" y="3708179"/>
            <a:ext cx="3927826" cy="1556456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6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算法与策略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115F4-A547-4164-B947-BE0EB90D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67" y="1337591"/>
            <a:ext cx="5093125" cy="504403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093DEB5-2B8A-4042-8D80-DD273814959D}"/>
              </a:ext>
            </a:extLst>
          </p:cNvPr>
          <p:cNvSpPr/>
          <p:nvPr/>
        </p:nvSpPr>
        <p:spPr>
          <a:xfrm>
            <a:off x="1003487" y="2566904"/>
            <a:ext cx="4274192" cy="336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干扰物与目标物的高度和宽度存在较大区别。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F64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面积，周长，矩形度，圆形度。。。。。</a:t>
            </a:r>
            <a:endParaRPr lang="en-US" altLang="zh-CN" sz="2400" dirty="0">
              <a:solidFill>
                <a:srgbClr val="2F64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54C1CAE4-42C7-4FB7-9A1B-0613133B59D2}"/>
              </a:ext>
            </a:extLst>
          </p:cNvPr>
          <p:cNvSpPr/>
          <p:nvPr/>
        </p:nvSpPr>
        <p:spPr>
          <a:xfrm rot="13012318" flipH="1">
            <a:off x="2081978" y="2346514"/>
            <a:ext cx="4916867" cy="3224797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9AD70BFB-9799-4C69-B175-258AE8226E7C}"/>
              </a:ext>
            </a:extLst>
          </p:cNvPr>
          <p:cNvSpPr/>
          <p:nvPr/>
        </p:nvSpPr>
        <p:spPr>
          <a:xfrm rot="8563999" flipH="1" flipV="1">
            <a:off x="2275126" y="3708179"/>
            <a:ext cx="3927826" cy="1556456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算法与策略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54C1CAE4-42C7-4FB7-9A1B-0613133B59D2}"/>
              </a:ext>
            </a:extLst>
          </p:cNvPr>
          <p:cNvSpPr/>
          <p:nvPr/>
        </p:nvSpPr>
        <p:spPr>
          <a:xfrm rot="13012318" flipH="1">
            <a:off x="2081978" y="2346514"/>
            <a:ext cx="4916867" cy="3224797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686E3B-A5FA-48F3-A8AF-CC5DD667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03" y="1189864"/>
            <a:ext cx="4351397" cy="27434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301B4B-FC63-42A6-9785-06580C7F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607" y="1189864"/>
            <a:ext cx="4351397" cy="27434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0997A6-F57E-4619-B606-F02A2DDBC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603" y="4114562"/>
            <a:ext cx="4351397" cy="27434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A65405-3CFE-4139-9A06-4B4B7BE61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984" y="4114562"/>
            <a:ext cx="4351397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findContours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9BD8FB-53E2-48FC-A8E5-680D44E1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01" y="1716865"/>
            <a:ext cx="7809524" cy="6761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7059B09-A085-4404-AB31-A9B95133F409}"/>
              </a:ext>
            </a:extLst>
          </p:cNvPr>
          <p:cNvSpPr txBox="1"/>
          <p:nvPr/>
        </p:nvSpPr>
        <p:spPr>
          <a:xfrm>
            <a:off x="552450" y="1094025"/>
            <a:ext cx="348367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0.</a:t>
            </a:r>
            <a:r>
              <a:rPr lang="zh-CN" altLang="en-US" dirty="0"/>
              <a:t>输入：</a:t>
            </a:r>
            <a:r>
              <a:rPr lang="en-US" altLang="zh-CN" dirty="0"/>
              <a:t>8bit</a:t>
            </a:r>
            <a:r>
              <a:rPr lang="zh-CN" altLang="en-US" dirty="0"/>
              <a:t>二值图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输出：保存轮廓的向量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寻找模式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近似方法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544A26-EF12-49D9-A604-604AFCB2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101" y="5438106"/>
            <a:ext cx="7380952" cy="11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FB668-2937-4056-B4C9-D638B19AA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101" y="3304010"/>
            <a:ext cx="7657143" cy="8761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79E525A-3E1F-41FE-9183-CEF4037CA396}"/>
              </a:ext>
            </a:extLst>
          </p:cNvPr>
          <p:cNvSpPr txBox="1"/>
          <p:nvPr/>
        </p:nvSpPr>
        <p:spPr>
          <a:xfrm>
            <a:off x="552450" y="3015895"/>
            <a:ext cx="3483675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0.</a:t>
            </a:r>
            <a:r>
              <a:rPr lang="zh-CN" altLang="en-US" dirty="0"/>
              <a:t>输入：</a:t>
            </a:r>
            <a:r>
              <a:rPr lang="en-US" altLang="zh-CN" dirty="0"/>
              <a:t>8bit</a:t>
            </a:r>
            <a:r>
              <a:rPr lang="zh-CN" altLang="en-US" dirty="0"/>
              <a:t>二值图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输出：保存轮廓的向量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输出：轮廓的继承关系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寻找模式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近似方法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84CE9C-6778-4AC9-A2F6-9D3808BE50BF}"/>
              </a:ext>
            </a:extLst>
          </p:cNvPr>
          <p:cNvSpPr/>
          <p:nvPr/>
        </p:nvSpPr>
        <p:spPr>
          <a:xfrm>
            <a:off x="623766" y="5763975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个输出结果的定义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2574CA8-6783-450A-8F81-0F067DEE6FEE}"/>
              </a:ext>
            </a:extLst>
          </p:cNvPr>
          <p:cNvSpPr/>
          <p:nvPr/>
        </p:nvSpPr>
        <p:spPr>
          <a:xfrm>
            <a:off x="2899751" y="5948641"/>
            <a:ext cx="452761" cy="289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40210" y="286561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>
                <a:solidFill>
                  <a:srgbClr val="2F64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findContours</a:t>
            </a:r>
            <a:endParaRPr lang="zh-CN" altLang="en-US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D97B2D-CAD2-4C12-866E-FC12DDD28398}"/>
              </a:ext>
            </a:extLst>
          </p:cNvPr>
          <p:cNvSpPr/>
          <p:nvPr/>
        </p:nvSpPr>
        <p:spPr>
          <a:xfrm>
            <a:off x="-66675" y="982915"/>
            <a:ext cx="3773187" cy="100013"/>
          </a:xfrm>
          <a:prstGeom prst="rect">
            <a:avLst/>
          </a:prstGeom>
          <a:gradFill flip="none" rotWithShape="1">
            <a:gsLst>
              <a:gs pos="0">
                <a:srgbClr val="2F6472">
                  <a:tint val="66000"/>
                  <a:satMod val="160000"/>
                </a:srgbClr>
              </a:gs>
              <a:gs pos="32000">
                <a:srgbClr val="2F6472">
                  <a:tint val="44500"/>
                  <a:satMod val="160000"/>
                </a:srgbClr>
              </a:gs>
              <a:gs pos="100000">
                <a:srgbClr val="2F6472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数字图像处理">
            <a:hlinkClick r:id="rId2" tooltip="数字图像处理"/>
            <a:extLst>
              <a:ext uri="{FF2B5EF4-FFF2-40B4-BE49-F238E27FC236}">
                <a16:creationId xmlns:a16="http://schemas.microsoft.com/office/drawing/2014/main" id="{DF0D957C-3468-4BFE-82B7-4F339A7BF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" y="-68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58F248-286D-4360-8E4B-5D9B672FC4D1}"/>
              </a:ext>
            </a:extLst>
          </p:cNvPr>
          <p:cNvSpPr/>
          <p:nvPr/>
        </p:nvSpPr>
        <p:spPr>
          <a:xfrm>
            <a:off x="1347926" y="1225444"/>
            <a:ext cx="9496148" cy="5921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</a:rPr>
              <a:t>参数</a:t>
            </a:r>
            <a:r>
              <a:rPr lang="en-US" altLang="zh-CN" sz="1600" dirty="0">
                <a:latin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CV_RETR_EXTERNAL</a:t>
            </a:r>
            <a:r>
              <a:rPr lang="zh-CN" altLang="en-US" sz="1600" dirty="0">
                <a:latin typeface="Times New Roman" panose="02020603050405020304" pitchFamily="18" charset="0"/>
              </a:rPr>
              <a:t>：只检测最外围轮廓，包含在外围轮廓内的内围轮廓被忽略；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CV_RETR_LIST</a:t>
            </a:r>
            <a:r>
              <a:rPr lang="zh-CN" altLang="en-US" sz="1600" dirty="0">
                <a:latin typeface="Times New Roman" panose="02020603050405020304" pitchFamily="18" charset="0"/>
              </a:rPr>
              <a:t>：检测所有的轮廓，包括内围、外围轮廓，但是检测到的轮廓不建立等级关系，彼此之间独立，没有等级关系，这就意味着这个检索模式下不存在父轮廓或内嵌轮廓，所以</a:t>
            </a:r>
            <a:r>
              <a:rPr lang="en-US" altLang="zh-CN" sz="1600" dirty="0">
                <a:latin typeface="Times New Roman" panose="02020603050405020304" pitchFamily="18" charset="0"/>
              </a:rPr>
              <a:t>hierarchy</a:t>
            </a:r>
            <a:r>
              <a:rPr lang="zh-CN" altLang="en-US" sz="1600" dirty="0">
                <a:latin typeface="Times New Roman" panose="02020603050405020304" pitchFamily="18" charset="0"/>
              </a:rPr>
              <a:t>向量内所有元素的第</a:t>
            </a:r>
            <a:r>
              <a:rPr lang="en-US" altLang="zh-CN" sz="1600" dirty="0">
                <a:latin typeface="Times New Roman" panose="02020603050405020304" pitchFamily="18" charset="0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</a:rPr>
              <a:t>、第</a:t>
            </a:r>
            <a:r>
              <a:rPr lang="en-US" altLang="zh-CN" sz="1600" dirty="0">
                <a:latin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</a:rPr>
              <a:t>个分量都会被置为</a:t>
            </a:r>
            <a:r>
              <a:rPr lang="en-US" altLang="zh-CN" sz="1600" dirty="0">
                <a:latin typeface="Times New Roman" panose="02020603050405020304" pitchFamily="18" charset="0"/>
              </a:rPr>
              <a:t>-1</a:t>
            </a:r>
            <a:r>
              <a:rPr lang="zh-CN" altLang="en-US" sz="1600" dirty="0">
                <a:latin typeface="Times New Roman" panose="02020603050405020304" pitchFamily="18" charset="0"/>
              </a:rPr>
              <a:t>，具体下文会讲到；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CV_RETR_CCOMP: </a:t>
            </a:r>
            <a:r>
              <a:rPr lang="zh-CN" altLang="en-US" sz="1600" dirty="0">
                <a:latin typeface="Times New Roman" panose="02020603050405020304" pitchFamily="18" charset="0"/>
              </a:rPr>
              <a:t>检测所有的轮廓，但所有轮廓只建立两个等级关系，外围为顶层，若外围内的内围轮廓还包含了其他的轮廓信息，则内围内的所有轮廓均归属于顶层；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CV_RETR_TREE: </a:t>
            </a:r>
            <a:r>
              <a:rPr lang="zh-CN" altLang="en-US" sz="1600" dirty="0">
                <a:latin typeface="Times New Roman" panose="02020603050405020304" pitchFamily="18" charset="0"/>
              </a:rPr>
              <a:t>检测所有轮廓，所有轮廓建立一个等级树结构。外层轮廓包含内层轮廓，内层轮廓还可以继续包含内嵌轮廓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</a:rPr>
              <a:t>参数</a:t>
            </a:r>
            <a:r>
              <a:rPr lang="en-US" altLang="zh-CN" sz="1600" dirty="0">
                <a:latin typeface="Times New Roman" panose="02020603050405020304" pitchFamily="18" charset="0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CV_CHAIN_APPROX_NONE</a:t>
            </a:r>
            <a:r>
              <a:rPr lang="zh-CN" altLang="en-US" sz="1600" dirty="0">
                <a:latin typeface="Times New Roman" panose="02020603050405020304" pitchFamily="18" charset="0"/>
              </a:rPr>
              <a:t>：保存物体边界上所有连续的轮廓点到</a:t>
            </a:r>
            <a:r>
              <a:rPr lang="en-US" altLang="zh-CN" sz="1600" dirty="0">
                <a:latin typeface="Times New Roman" panose="02020603050405020304" pitchFamily="18" charset="0"/>
              </a:rPr>
              <a:t>contours</a:t>
            </a:r>
            <a:r>
              <a:rPr lang="zh-CN" altLang="en-US" sz="1600" dirty="0">
                <a:latin typeface="Times New Roman" panose="02020603050405020304" pitchFamily="18" charset="0"/>
              </a:rPr>
              <a:t>向量内；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CV_CHAIN_APPROX_SIMPLE</a:t>
            </a:r>
            <a:r>
              <a:rPr lang="zh-CN" altLang="en-US" sz="1600" dirty="0">
                <a:latin typeface="Times New Roman" panose="02020603050405020304" pitchFamily="18" charset="0"/>
              </a:rPr>
              <a:t>：仅保存轮廓的拐点信息，把所有轮廓拐点处的点保存入</a:t>
            </a:r>
            <a:r>
              <a:rPr lang="en-US" altLang="zh-CN" sz="1600" dirty="0">
                <a:latin typeface="Times New Roman" panose="02020603050405020304" pitchFamily="18" charset="0"/>
              </a:rPr>
              <a:t>contours</a:t>
            </a:r>
            <a:r>
              <a:rPr lang="zh-CN" altLang="en-US" sz="1600" dirty="0">
                <a:latin typeface="Times New Roman" panose="02020603050405020304" pitchFamily="18" charset="0"/>
              </a:rPr>
              <a:t>向量内，拐点与拐点之间直线段上的信息点不予保留；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CV_CHAIN_APPROX_TC89_L1</a:t>
            </a:r>
            <a:r>
              <a:rPr lang="zh-CN" altLang="en-US" sz="1600" dirty="0">
                <a:latin typeface="Times New Roman" panose="02020603050405020304" pitchFamily="18" charset="0"/>
              </a:rPr>
              <a:t>：使用</a:t>
            </a:r>
            <a:r>
              <a:rPr lang="en-US" altLang="zh-CN" sz="1600" dirty="0" err="1">
                <a:latin typeface="Times New Roman" panose="02020603050405020304" pitchFamily="18" charset="0"/>
              </a:rPr>
              <a:t>teh-Chinl</a:t>
            </a:r>
            <a:r>
              <a:rPr lang="en-US" altLang="zh-CN" sz="1600" dirty="0">
                <a:latin typeface="Times New Roman" panose="02020603050405020304" pitchFamily="18" charset="0"/>
              </a:rPr>
              <a:t> chain </a:t>
            </a:r>
            <a:r>
              <a:rPr lang="zh-CN" altLang="en-US" sz="1600" dirty="0">
                <a:latin typeface="Times New Roman" panose="02020603050405020304" pitchFamily="18" charset="0"/>
              </a:rPr>
              <a:t>近似算法</a:t>
            </a:r>
            <a:r>
              <a:rPr lang="en-US" altLang="zh-CN" sz="1600" dirty="0">
                <a:latin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</a:rPr>
              <a:t>CV_CHAIN_APPROX_TC89_KCOS</a:t>
            </a:r>
            <a:r>
              <a:rPr lang="zh-CN" altLang="en-US" sz="1600" dirty="0">
                <a:latin typeface="Times New Roman" panose="02020603050405020304" pitchFamily="18" charset="0"/>
              </a:rPr>
              <a:t>：使用</a:t>
            </a:r>
            <a:r>
              <a:rPr lang="en-US" altLang="zh-CN" sz="1600" dirty="0" err="1">
                <a:latin typeface="Times New Roman" panose="02020603050405020304" pitchFamily="18" charset="0"/>
              </a:rPr>
              <a:t>teh-Chinl</a:t>
            </a:r>
            <a:r>
              <a:rPr lang="en-US" altLang="zh-CN" sz="1600" dirty="0">
                <a:latin typeface="Times New Roman" panose="02020603050405020304" pitchFamily="18" charset="0"/>
              </a:rPr>
              <a:t> chain </a:t>
            </a:r>
            <a:r>
              <a:rPr lang="zh-CN" altLang="en-US" sz="1600" dirty="0">
                <a:latin typeface="Times New Roman" panose="02020603050405020304" pitchFamily="18" charset="0"/>
              </a:rPr>
              <a:t>近似算法。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3D1F7A-670B-42B9-9C80-0387B306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62" y="236538"/>
            <a:ext cx="7380952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867</Words>
  <Application>Microsoft Office PowerPoint</Application>
  <PresentationFormat>宽屏</PresentationFormat>
  <Paragraphs>82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DengXian</vt:lpstr>
      <vt:lpstr>DengXian</vt:lpstr>
      <vt:lpstr>DengXian Light</vt:lpstr>
      <vt:lpstr>黑体</vt:lpstr>
      <vt:lpstr>微软雅黑</vt:lpstr>
      <vt:lpstr>Arial</vt:lpstr>
      <vt:lpstr>Times New Roman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 Lingyun</dc:creator>
  <cp:lastModifiedBy>hurricane</cp:lastModifiedBy>
  <cp:revision>42</cp:revision>
  <dcterms:created xsi:type="dcterms:W3CDTF">2016-08-30T07:13:51Z</dcterms:created>
  <dcterms:modified xsi:type="dcterms:W3CDTF">2021-11-18T01:40:30Z</dcterms:modified>
</cp:coreProperties>
</file>